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E2305-9E6F-40B5-887D-4616B4FBF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BD521-5B23-4095-93F3-035EF6FCC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ABBE1-D4E1-401E-9F06-A386EAAF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10F12-86D5-4A35-8DE3-E7C94DD8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35A28-41ED-4CE8-BC5E-35B3782C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2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2226-7F63-43AC-BFF5-95715D9E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AB91F-4B5F-4774-8256-086DD8FDD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A0F5E-070D-450A-8603-DC290784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9ED94-93D7-4917-9553-9C19D2AA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95086-327B-47E6-9DFE-AF64B2CC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90D9B8-C678-4196-B4A0-74E94FC1E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E9C58-D4FE-4187-83E7-1EEA991A4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94D79-4385-430D-A2A4-15624092B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CE855-EEA1-4415-853F-B562664C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C0F6-E28C-4004-A03A-35C1AF77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2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C9A9-12CB-4405-B36C-46371993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D30A7-8F89-499A-A2A1-70F8C8373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A3ADE-6D31-4C7B-B2ED-FE008B28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519F1-02B1-47D9-91D1-B06651B5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F9792-F59E-49C4-A6B1-1299413C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283A-9D9E-465E-9AED-1FA494A4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F908A-F76F-4057-934A-3E50D08C5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ACB04-637D-4F9B-AB41-F20DE0BF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403D8-BD05-404A-81CE-622313D7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06AB2-0C4E-484A-B534-95206AE7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5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1708-4A4C-4173-9197-B47FDBAC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0076B-0B13-4680-9C81-297F3C058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01967-F372-4A88-AE07-1D8A0000E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831B5-8747-4EBF-BFBD-B95254BA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D999E-73D5-479A-BCBF-F75DD43F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AC2B6-CD47-4EB5-827B-A9C72F5E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9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E044-C34F-42B0-825B-0B084243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1D309-7DC6-425E-88B7-FE2BAAAF3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3253A-FC58-48F1-A190-AEB4A2DA5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59191-8D75-4213-B57C-F561E55B2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43FFC-47D9-4D4A-8A12-EFDDDF32B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B0F0ED-9211-4111-A831-13977AA7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32C59-274D-4E8F-83A6-2EEC2488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A75B7-584C-4241-A995-988E238F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6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8163-874B-4913-9977-72326D98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FF597-82A5-4210-BBC9-CAD4F978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2FAD4-A60A-46E7-BE41-613C95BF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27800-2C4C-4C80-AD4E-B0843F8D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7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B36C8-B6AB-4324-96BD-EA30C944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67AB5-7C14-4727-BD9C-FE375BC4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D99FB-1CC0-4205-B4CF-F3FAB69E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9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AAA0-5E28-40CC-B084-48C5A0C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82DC9-8DB6-40CC-AD7A-A9F6AFA23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E797E3-09E6-4E3A-8BC7-1430DEE7C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3C097-54D5-4B04-A9F2-2E79995A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D727B-425A-4F54-8D33-E1EA94A7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5ABEF-2D33-4DDB-A851-1CA9A8BE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1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B27DF-8C9C-4F79-9283-E0BDF07D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26232-06EE-47DA-A7C2-210A41833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68D99-0C9F-46B6-95D8-2446079E4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09593-2855-413A-AC50-AE181ECC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4EEC4-B171-4AB9-B2CF-6C0BD6993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D78EF-DFC7-4BB1-9230-0F013E66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5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C5CE0E-607A-4D96-87D3-BB9FC7DBE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73916-DB24-46D8-B5CE-3D3482BE5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D003D-86A2-4144-923C-8FCA192DE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8AE39-E421-4D0A-9352-4F047C6A75FC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9A58B-F392-4CA6-8AFA-8DFD22D9F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A20E8-2D09-438C-B6CA-B6B24E0D8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91FDE-BA42-40CE-B179-DB0F80FEB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2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slide" Target="slide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slide" Target="slide1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slide" Target="slide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6.xml"/><Relationship Id="rId7" Type="http://schemas.openxmlformats.org/officeDocument/2006/relationships/slide" Target="slide1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slide" Target="slide1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3.xml"/><Relationship Id="rId7" Type="http://schemas.openxmlformats.org/officeDocument/2006/relationships/slide" Target="slid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slide" Target="slide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slide" Target="slide1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9BCAEF-C663-4BEB-859F-DDDE67E30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FB0454-F0F7-42F3-A34A-5F54EB5C4653}"/>
              </a:ext>
            </a:extLst>
          </p:cNvPr>
          <p:cNvCxnSpPr>
            <a:cxnSpLocks/>
          </p:cNvCxnSpPr>
          <p:nvPr/>
        </p:nvCxnSpPr>
        <p:spPr>
          <a:xfrm flipV="1">
            <a:off x="1804086" y="3229232"/>
            <a:ext cx="867338" cy="11038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D0398F-24CC-4659-9B01-B54CCBE06D3C}"/>
              </a:ext>
            </a:extLst>
          </p:cNvPr>
          <p:cNvCxnSpPr>
            <a:cxnSpLocks/>
          </p:cNvCxnSpPr>
          <p:nvPr/>
        </p:nvCxnSpPr>
        <p:spPr>
          <a:xfrm flipH="1" flipV="1">
            <a:off x="4385479" y="2989591"/>
            <a:ext cx="1014615" cy="111567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445B55-FA7F-43A3-846D-E5F7B17C09CC}"/>
              </a:ext>
            </a:extLst>
          </p:cNvPr>
          <p:cNvCxnSpPr>
            <a:cxnSpLocks/>
          </p:cNvCxnSpPr>
          <p:nvPr/>
        </p:nvCxnSpPr>
        <p:spPr>
          <a:xfrm flipV="1">
            <a:off x="6766344" y="2197031"/>
            <a:ext cx="1125505" cy="190823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6014EC-152F-479F-812D-BE7A265696B9}"/>
              </a:ext>
            </a:extLst>
          </p:cNvPr>
          <p:cNvCxnSpPr>
            <a:cxnSpLocks/>
          </p:cNvCxnSpPr>
          <p:nvPr/>
        </p:nvCxnSpPr>
        <p:spPr>
          <a:xfrm flipH="1" flipV="1">
            <a:off x="8657686" y="1968845"/>
            <a:ext cx="1316372" cy="168382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487A974-64CF-4C61-A143-BA7387625AA6}"/>
              </a:ext>
            </a:extLst>
          </p:cNvPr>
          <p:cNvSpPr txBox="1"/>
          <p:nvPr/>
        </p:nvSpPr>
        <p:spPr>
          <a:xfrm>
            <a:off x="193705" y="5862912"/>
            <a:ext cx="25889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Raleway black"/>
              </a:rPr>
              <a:t>WHO ARE THEY?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6436F9-135B-4F83-9E7E-1B6540A7FB88}"/>
              </a:ext>
            </a:extLst>
          </p:cNvPr>
          <p:cNvSpPr txBox="1"/>
          <p:nvPr/>
        </p:nvSpPr>
        <p:spPr>
          <a:xfrm>
            <a:off x="2535833" y="1504201"/>
            <a:ext cx="19361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Raleway black"/>
              </a:rPr>
              <a:t>BLUEPRINT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EAF7A-13A9-42D3-A8BA-C1CDE7C4E23F}"/>
              </a:ext>
            </a:extLst>
          </p:cNvPr>
          <p:cNvSpPr txBox="1"/>
          <p:nvPr/>
        </p:nvSpPr>
        <p:spPr>
          <a:xfrm>
            <a:off x="4989533" y="6050606"/>
            <a:ext cx="22129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Raleway black"/>
              </a:rPr>
              <a:t>NETWORKING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3E6187-88B5-410C-839B-BF4067502638}"/>
              </a:ext>
            </a:extLst>
          </p:cNvPr>
          <p:cNvSpPr txBox="1"/>
          <p:nvPr/>
        </p:nvSpPr>
        <p:spPr>
          <a:xfrm>
            <a:off x="6718247" y="91813"/>
            <a:ext cx="27227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Raleway black"/>
              </a:rPr>
              <a:t>COMMUNICATION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9A1F05-C923-4809-9667-7980B272BA24}"/>
              </a:ext>
            </a:extLst>
          </p:cNvPr>
          <p:cNvSpPr txBox="1"/>
          <p:nvPr/>
        </p:nvSpPr>
        <p:spPr>
          <a:xfrm>
            <a:off x="10175141" y="5735339"/>
            <a:ext cx="13890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Raleway black"/>
              </a:rPr>
              <a:t>BUDGET</a:t>
            </a:r>
          </a:p>
        </p:txBody>
      </p:sp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ED97880F-B34C-4450-AF7A-4E6375F8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1" y="4181327"/>
            <a:ext cx="1615580" cy="1621677"/>
          </a:xfrm>
          <a:prstGeom prst="rect">
            <a:avLst/>
          </a:prstGeom>
        </p:spPr>
      </p:pic>
      <p:pic>
        <p:nvPicPr>
          <p:cNvPr id="16" name="Picture 15">
            <a:hlinkClick r:id="rId6" action="ppaction://hlinksldjump"/>
            <a:extLst>
              <a:ext uri="{FF2B5EF4-FFF2-40B4-BE49-F238E27FC236}">
                <a16:creationId xmlns:a16="http://schemas.microsoft.com/office/drawing/2014/main" id="{9C2CE5D7-4145-4A3E-AF92-C037D9608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34" y="1981255"/>
            <a:ext cx="1865538" cy="1792379"/>
          </a:xfrm>
          <a:prstGeom prst="rect">
            <a:avLst/>
          </a:prstGeom>
        </p:spPr>
      </p:pic>
      <p:pic>
        <p:nvPicPr>
          <p:cNvPr id="19" name="Picture 18">
            <a:hlinkClick r:id="rId8" action="ppaction://hlinksldjump"/>
            <a:extLst>
              <a:ext uri="{FF2B5EF4-FFF2-40B4-BE49-F238E27FC236}">
                <a16:creationId xmlns:a16="http://schemas.microsoft.com/office/drawing/2014/main" id="{24B6C64D-6508-498D-B44C-CECA03974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2" y="3857917"/>
            <a:ext cx="2341067" cy="2243522"/>
          </a:xfrm>
          <a:prstGeom prst="rect">
            <a:avLst/>
          </a:prstGeom>
        </p:spPr>
      </p:pic>
      <p:pic>
        <p:nvPicPr>
          <p:cNvPr id="21" name="Picture 20">
            <a:hlinkClick r:id="rId10" action="ppaction://hlinksldjump"/>
            <a:extLst>
              <a:ext uri="{FF2B5EF4-FFF2-40B4-BE49-F238E27FC236}">
                <a16:creationId xmlns:a16="http://schemas.microsoft.com/office/drawing/2014/main" id="{7A53DF5D-AD9E-4894-9097-EEC8094B0E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54" y="506290"/>
            <a:ext cx="1755800" cy="1743607"/>
          </a:xfrm>
          <a:prstGeom prst="rect">
            <a:avLst/>
          </a:prstGeom>
        </p:spPr>
      </p:pic>
      <p:pic>
        <p:nvPicPr>
          <p:cNvPr id="24" name="Picture 23">
            <a:hlinkClick r:id="rId12" action="ppaction://hlinksldjump"/>
            <a:extLst>
              <a:ext uri="{FF2B5EF4-FFF2-40B4-BE49-F238E27FC236}">
                <a16:creationId xmlns:a16="http://schemas.microsoft.com/office/drawing/2014/main" id="{C3A0598C-1425-4C69-B040-85C41A3118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160" y="3220798"/>
            <a:ext cx="2581472" cy="24539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A4F4EB-D71E-4CEE-BCEA-4364B5B6F55B}"/>
              </a:ext>
            </a:extLst>
          </p:cNvPr>
          <p:cNvSpPr txBox="1"/>
          <p:nvPr/>
        </p:nvSpPr>
        <p:spPr>
          <a:xfrm>
            <a:off x="85328" y="317634"/>
            <a:ext cx="6632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 black"/>
              </a:rPr>
              <a:t>Project: Computer Network for Children’s Palace from Iasi</a:t>
            </a:r>
          </a:p>
          <a:p>
            <a:r>
              <a:rPr lang="en-US" b="1" dirty="0">
                <a:solidFill>
                  <a:schemeClr val="bg1"/>
                </a:solidFill>
                <a:latin typeface="Raleway black"/>
              </a:rPr>
              <a:t>Students: </a:t>
            </a:r>
            <a:r>
              <a:rPr lang="en-US" b="1" dirty="0" err="1">
                <a:solidFill>
                  <a:schemeClr val="bg1"/>
                </a:solidFill>
                <a:latin typeface="Raleway black"/>
              </a:rPr>
              <a:t>Calugareanu</a:t>
            </a:r>
            <a:r>
              <a:rPr lang="en-US" b="1" dirty="0">
                <a:solidFill>
                  <a:schemeClr val="bg1"/>
                </a:solidFill>
                <a:latin typeface="Raleway black"/>
              </a:rPr>
              <a:t> Beatrice</a:t>
            </a:r>
          </a:p>
          <a:p>
            <a:r>
              <a:rPr lang="en-US" b="1" dirty="0">
                <a:solidFill>
                  <a:schemeClr val="bg1"/>
                </a:solidFill>
                <a:latin typeface="Raleway black"/>
              </a:rPr>
              <a:t>	   </a:t>
            </a:r>
            <a:r>
              <a:rPr lang="en-US" b="1" dirty="0" err="1">
                <a:solidFill>
                  <a:schemeClr val="bg1"/>
                </a:solidFill>
                <a:latin typeface="Raleway black"/>
              </a:rPr>
              <a:t>Vacalie</a:t>
            </a:r>
            <a:r>
              <a:rPr lang="en-US" b="1" dirty="0">
                <a:solidFill>
                  <a:schemeClr val="bg1"/>
                </a:solidFill>
                <a:latin typeface="Raleway black"/>
              </a:rPr>
              <a:t> Dragos</a:t>
            </a:r>
          </a:p>
          <a:p>
            <a:r>
              <a:rPr lang="en-US" b="1" dirty="0">
                <a:solidFill>
                  <a:schemeClr val="bg1"/>
                </a:solidFill>
                <a:latin typeface="Raleway black"/>
              </a:rPr>
              <a:t>Group: 5311</a:t>
            </a:r>
          </a:p>
        </p:txBody>
      </p:sp>
    </p:spTree>
    <p:extLst>
      <p:ext uri="{BB962C8B-B14F-4D97-AF65-F5344CB8AC3E}">
        <p14:creationId xmlns:p14="http://schemas.microsoft.com/office/powerpoint/2010/main" val="2992842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4DA83-BB8C-4F54-B0AF-CE11098887E8}"/>
              </a:ext>
            </a:extLst>
          </p:cNvPr>
          <p:cNvSpPr txBox="1"/>
          <p:nvPr/>
        </p:nvSpPr>
        <p:spPr>
          <a:xfrm>
            <a:off x="923730" y="419878"/>
            <a:ext cx="427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Raleway black"/>
              </a:rPr>
              <a:t>Subnets and Hosts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8E479-8CB0-4E0C-B0B1-20E05E79DECC}"/>
              </a:ext>
            </a:extLst>
          </p:cNvPr>
          <p:cNvSpPr txBox="1"/>
          <p:nvPr/>
        </p:nvSpPr>
        <p:spPr>
          <a:xfrm>
            <a:off x="923730" y="1729437"/>
            <a:ext cx="10173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Raleway black"/>
              </a:rPr>
              <a:t>How many subnets are necessary today 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Raleway black"/>
              </a:rPr>
              <a:t>How many subnets are estimated to be necessary for the future?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Raleway black"/>
              </a:rPr>
              <a:t>How many hosts should have the largest subnet today? But in the future?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13236927-C905-4EDF-9AEE-F64FF393A97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6" y="5813659"/>
            <a:ext cx="944278" cy="9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BCBB49-64FA-4AFF-9D9B-6941BAC34C9F}"/>
              </a:ext>
            </a:extLst>
          </p:cNvPr>
          <p:cNvSpPr txBox="1"/>
          <p:nvPr/>
        </p:nvSpPr>
        <p:spPr>
          <a:xfrm>
            <a:off x="343977" y="2069631"/>
            <a:ext cx="3038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Raleway black"/>
              </a:rPr>
              <a:t>IP Addresses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A5BE-AAE0-4317-98EE-06CB66A271B3}"/>
              </a:ext>
            </a:extLst>
          </p:cNvPr>
          <p:cNvSpPr txBox="1"/>
          <p:nvPr/>
        </p:nvSpPr>
        <p:spPr>
          <a:xfrm>
            <a:off x="343977" y="3025980"/>
            <a:ext cx="37301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Raleway black"/>
              </a:rPr>
              <a:t>The IP class that is going to be used is class C.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Raleway black"/>
              </a:rPr>
              <a:t>IP: 192.168.230.0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Raleway black"/>
              </a:rPr>
              <a:t>And the Subnet Mask is   255.255.255.224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53FBD-A779-4D0C-A821-68E039F6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12" y="1012261"/>
            <a:ext cx="7653611" cy="4833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A97F1850-F67A-4627-9C0C-90FE4147065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6" y="5813659"/>
            <a:ext cx="944278" cy="9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C33B48-E3A2-406E-ABC0-37475F729805}"/>
              </a:ext>
            </a:extLst>
          </p:cNvPr>
          <p:cNvGrpSpPr/>
          <p:nvPr/>
        </p:nvGrpSpPr>
        <p:grpSpPr>
          <a:xfrm>
            <a:off x="7602893" y="2358436"/>
            <a:ext cx="4135016" cy="4225047"/>
            <a:chOff x="7229669" y="504914"/>
            <a:chExt cx="1699892" cy="17420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8C3289B-09CC-4721-B45E-016852FC7501}"/>
                </a:ext>
              </a:extLst>
            </p:cNvPr>
            <p:cNvSpPr/>
            <p:nvPr/>
          </p:nvSpPr>
          <p:spPr>
            <a:xfrm>
              <a:off x="7229669" y="554843"/>
              <a:ext cx="1699892" cy="1642187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85D299-F211-486D-8A5F-A716AE9828E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711" y="504914"/>
              <a:ext cx="1641807" cy="1742043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96E9C4-EF42-41BE-B2A8-8BA2E4198103}"/>
              </a:ext>
            </a:extLst>
          </p:cNvPr>
          <p:cNvCxnSpPr>
            <a:cxnSpLocks/>
          </p:cNvCxnSpPr>
          <p:nvPr/>
        </p:nvCxnSpPr>
        <p:spPr>
          <a:xfrm flipH="1" flipV="1">
            <a:off x="6647935" y="2627870"/>
            <a:ext cx="1233981" cy="801131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679CF4-4A08-441A-8A59-E19A81AF676E}"/>
              </a:ext>
            </a:extLst>
          </p:cNvPr>
          <p:cNvCxnSpPr>
            <a:cxnSpLocks/>
          </p:cNvCxnSpPr>
          <p:nvPr/>
        </p:nvCxnSpPr>
        <p:spPr>
          <a:xfrm flipH="1">
            <a:off x="2982123" y="2358436"/>
            <a:ext cx="1678571" cy="669999"/>
          </a:xfrm>
          <a:prstGeom prst="line">
            <a:avLst/>
          </a:prstGeom>
          <a:ln w="571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hlinkClick r:id="rId3" action="ppaction://hlinksldjump"/>
            <a:extLst>
              <a:ext uri="{FF2B5EF4-FFF2-40B4-BE49-F238E27FC236}">
                <a16:creationId xmlns:a16="http://schemas.microsoft.com/office/drawing/2014/main" id="{FA6B58E5-E13E-45D7-9025-B0E732B04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63" y="887458"/>
            <a:ext cx="1993565" cy="1969179"/>
          </a:xfrm>
          <a:prstGeom prst="rect">
            <a:avLst/>
          </a:prstGeom>
        </p:spPr>
      </p:pic>
      <p:pic>
        <p:nvPicPr>
          <p:cNvPr id="29" name="Picture 28">
            <a:hlinkClick r:id="rId5" action="ppaction://hlinksldjump"/>
            <a:extLst>
              <a:ext uri="{FF2B5EF4-FFF2-40B4-BE49-F238E27FC236}">
                <a16:creationId xmlns:a16="http://schemas.microsoft.com/office/drawing/2014/main" id="{604BFE2B-D8B1-4209-A07B-74BF054E3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63" y="2627870"/>
            <a:ext cx="1585097" cy="14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80C7BA-34A0-4141-ABC8-68A93E9FCBD7}"/>
              </a:ext>
            </a:extLst>
          </p:cNvPr>
          <p:cNvSpPr txBox="1"/>
          <p:nvPr/>
        </p:nvSpPr>
        <p:spPr>
          <a:xfrm>
            <a:off x="513182" y="261258"/>
            <a:ext cx="347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Raleway black"/>
              </a:rPr>
              <a:t>Virtual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81C5E-90AD-4051-9062-6C13D27B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2" y="907589"/>
            <a:ext cx="10508444" cy="5530533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E76893D9-A5BA-4452-82A2-8DFD9E6769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742" y="5956634"/>
            <a:ext cx="896152" cy="9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12DC9B-244E-4E47-BCF1-1C13842C41A8}"/>
              </a:ext>
            </a:extLst>
          </p:cNvPr>
          <p:cNvSpPr txBox="1"/>
          <p:nvPr/>
        </p:nvSpPr>
        <p:spPr>
          <a:xfrm>
            <a:off x="513182" y="261258"/>
            <a:ext cx="250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Raleway black"/>
              </a:rPr>
              <a:t>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EE7CE-3D0F-490F-BCAF-3ABC448D5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703" l="0" r="99793">
                        <a14:foregroundMark x1="8884" y1="366" x2="90909" y2="0"/>
                        <a14:foregroundMark x1="0" y1="96703" x2="99793" y2="95971"/>
                        <a14:foregroundMark x1="9711" y1="93407" x2="90083" y2="93040"/>
                        <a14:foregroundMark x1="9504" y1="5128" x2="9091" y2="90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27" y="907589"/>
            <a:ext cx="10011746" cy="5647121"/>
          </a:xfrm>
          <a:prstGeom prst="rect">
            <a:avLst/>
          </a:prstGeom>
        </p:spPr>
      </p:pic>
      <p:pic>
        <p:nvPicPr>
          <p:cNvPr id="7" name="Simulation">
            <a:hlinkClick r:id="" action="ppaction://media"/>
            <a:extLst>
              <a:ext uri="{FF2B5EF4-FFF2-40B4-BE49-F238E27FC236}">
                <a16:creationId xmlns:a16="http://schemas.microsoft.com/office/drawing/2014/main" id="{A93F72CE-C9C0-494E-BF7B-0062BD923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7380" y="1142883"/>
            <a:ext cx="7884367" cy="4807528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7A879EB5-D598-4A67-BE4C-85D2007A8A7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230742" y="5956634"/>
            <a:ext cx="896152" cy="9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7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2EBFE4D-B82C-4E03-A8C9-F768DF73DEBB}"/>
              </a:ext>
            </a:extLst>
          </p:cNvPr>
          <p:cNvGrpSpPr/>
          <p:nvPr/>
        </p:nvGrpSpPr>
        <p:grpSpPr>
          <a:xfrm>
            <a:off x="2440896" y="2738262"/>
            <a:ext cx="4336851" cy="3914464"/>
            <a:chOff x="9603083" y="3300385"/>
            <a:chExt cx="2533179" cy="240555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876C3BB-A912-4076-BA9D-3CE985D34DFD}"/>
                </a:ext>
              </a:extLst>
            </p:cNvPr>
            <p:cNvSpPr/>
            <p:nvPr/>
          </p:nvSpPr>
          <p:spPr>
            <a:xfrm>
              <a:off x="9603083" y="3300385"/>
              <a:ext cx="2533179" cy="2405556"/>
            </a:xfrm>
            <a:prstGeom prst="ellipse">
              <a:avLst/>
            </a:prstGeom>
            <a:solidFill>
              <a:schemeClr val="accent5">
                <a:alpha val="7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3B3ACB-8FCD-495A-9D74-4995833FECA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3045" y="3682069"/>
              <a:ext cx="1699892" cy="1642188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EBBE99-2082-4D12-9085-DCDD8888317B}"/>
              </a:ext>
            </a:extLst>
          </p:cNvPr>
          <p:cNvCxnSpPr>
            <a:cxnSpLocks/>
          </p:cNvCxnSpPr>
          <p:nvPr/>
        </p:nvCxnSpPr>
        <p:spPr>
          <a:xfrm flipV="1">
            <a:off x="6727372" y="3912974"/>
            <a:ext cx="1436325" cy="345988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F9576F-FA5C-443B-9D90-3F018681FCD5}"/>
              </a:ext>
            </a:extLst>
          </p:cNvPr>
          <p:cNvCxnSpPr>
            <a:cxnSpLocks/>
          </p:cNvCxnSpPr>
          <p:nvPr/>
        </p:nvCxnSpPr>
        <p:spPr>
          <a:xfrm flipV="1">
            <a:off x="5561046" y="2158907"/>
            <a:ext cx="423480" cy="742120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808CB1-006B-4470-B7FC-2EE9CDD5F289}"/>
              </a:ext>
            </a:extLst>
          </p:cNvPr>
          <p:cNvCxnSpPr>
            <a:cxnSpLocks/>
          </p:cNvCxnSpPr>
          <p:nvPr/>
        </p:nvCxnSpPr>
        <p:spPr>
          <a:xfrm flipH="1" flipV="1">
            <a:off x="3806890" y="1963481"/>
            <a:ext cx="158620" cy="891686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hlinkClick r:id="rId3" action="ppaction://hlinksldjump"/>
            <a:extLst>
              <a:ext uri="{FF2B5EF4-FFF2-40B4-BE49-F238E27FC236}">
                <a16:creationId xmlns:a16="http://schemas.microsoft.com/office/drawing/2014/main" id="{47F8F112-01A5-4CE3-9526-39B96405B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343" y="123979"/>
            <a:ext cx="2109399" cy="1810669"/>
          </a:xfrm>
          <a:prstGeom prst="rect">
            <a:avLst/>
          </a:prstGeom>
        </p:spPr>
      </p:pic>
      <p:pic>
        <p:nvPicPr>
          <p:cNvPr id="33" name="Picture 32">
            <a:hlinkClick r:id="rId5" action="ppaction://hlinksldjump"/>
            <a:extLst>
              <a:ext uri="{FF2B5EF4-FFF2-40B4-BE49-F238E27FC236}">
                <a16:creationId xmlns:a16="http://schemas.microsoft.com/office/drawing/2014/main" id="{F5E51683-4243-43D6-9493-2480CAAD3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56" y="830001"/>
            <a:ext cx="1436325" cy="1199133"/>
          </a:xfrm>
          <a:prstGeom prst="rect">
            <a:avLst/>
          </a:prstGeom>
        </p:spPr>
      </p:pic>
      <p:pic>
        <p:nvPicPr>
          <p:cNvPr id="35" name="Picture 34">
            <a:hlinkClick r:id="rId7" action="ppaction://hlinksldjump"/>
            <a:extLst>
              <a:ext uri="{FF2B5EF4-FFF2-40B4-BE49-F238E27FC236}">
                <a16:creationId xmlns:a16="http://schemas.microsoft.com/office/drawing/2014/main" id="{EC804BB1-286D-4E32-AB8E-A7D6E05AC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83" y="2738262"/>
            <a:ext cx="1849562" cy="15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4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59F4C-8C8C-4767-831A-3F659275613D}"/>
              </a:ext>
            </a:extLst>
          </p:cNvPr>
          <p:cNvSpPr txBox="1"/>
          <p:nvPr/>
        </p:nvSpPr>
        <p:spPr>
          <a:xfrm>
            <a:off x="923730" y="419878"/>
            <a:ext cx="5281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Raleway black"/>
              </a:rPr>
              <a:t>Organizational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EE27C-E5F1-4E85-9B95-55C8845A5BB8}"/>
              </a:ext>
            </a:extLst>
          </p:cNvPr>
          <p:cNvSpPr txBox="1"/>
          <p:nvPr/>
        </p:nvSpPr>
        <p:spPr>
          <a:xfrm>
            <a:off x="923729" y="1729437"/>
            <a:ext cx="108511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Raleway black"/>
              </a:rPr>
              <a:t>	For the project “</a:t>
            </a:r>
            <a:r>
              <a:rPr lang="en-US" sz="3200" i="1" dirty="0">
                <a:solidFill>
                  <a:schemeClr val="bg1"/>
                </a:solidFill>
                <a:latin typeface="Raleway black"/>
              </a:rPr>
              <a:t>Computer Networking of Children’s Palace” </a:t>
            </a:r>
            <a:r>
              <a:rPr lang="en-US" sz="3200" dirty="0">
                <a:solidFill>
                  <a:schemeClr val="bg1"/>
                </a:solidFill>
                <a:latin typeface="Raleway black"/>
              </a:rPr>
              <a:t>from Iasi the estimated work time is </a:t>
            </a:r>
            <a:r>
              <a:rPr lang="en-US" sz="3200" i="1" dirty="0">
                <a:solidFill>
                  <a:schemeClr val="bg1"/>
                </a:solidFill>
                <a:latin typeface="Raleway black"/>
              </a:rPr>
              <a:t>4 weeks.</a:t>
            </a:r>
          </a:p>
          <a:p>
            <a:pPr algn="just"/>
            <a:r>
              <a:rPr lang="en-US" sz="3200" i="1" dirty="0">
                <a:solidFill>
                  <a:schemeClr val="bg1"/>
                </a:solidFill>
                <a:latin typeface="Raleway black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Raleway black"/>
              </a:rPr>
              <a:t>Workers necessary for the project with their salary: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aleway black"/>
              </a:rPr>
              <a:t>2 Technicians with 1759 Lei/pers. (Net salary)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aleway black"/>
              </a:rPr>
              <a:t>2 Engineers with 2724 lei/pers. (Net salary)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6129236D-6F8A-4083-8319-7B4A351E940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126" y="5977289"/>
            <a:ext cx="626645" cy="7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8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198CEC-797E-451F-B816-A5578DB6F43E}"/>
              </a:ext>
            </a:extLst>
          </p:cNvPr>
          <p:cNvSpPr txBox="1"/>
          <p:nvPr/>
        </p:nvSpPr>
        <p:spPr>
          <a:xfrm>
            <a:off x="529443" y="1859339"/>
            <a:ext cx="50382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sng" dirty="0">
                <a:solidFill>
                  <a:schemeClr val="bg1"/>
                </a:solidFill>
                <a:latin typeface="Raleway black"/>
              </a:rPr>
              <a:t>Materials and Logistics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322B4-0789-48B8-91F2-75EE272A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0" y="363859"/>
            <a:ext cx="6991468" cy="6130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E62C65DF-5A3E-4871-BB90-E6882BEBB6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126" y="5977289"/>
            <a:ext cx="626645" cy="7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7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16535B-4EB2-4B35-B23E-DD79F94180A9}"/>
              </a:ext>
            </a:extLst>
          </p:cNvPr>
          <p:cNvSpPr txBox="1"/>
          <p:nvPr/>
        </p:nvSpPr>
        <p:spPr>
          <a:xfrm>
            <a:off x="923730" y="419878"/>
            <a:ext cx="4002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Raleway black"/>
              </a:rPr>
              <a:t>Total Project Cost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EFF53-23C7-4F04-B9B6-68F505CB6489}"/>
              </a:ext>
            </a:extLst>
          </p:cNvPr>
          <p:cNvSpPr txBox="1"/>
          <p:nvPr/>
        </p:nvSpPr>
        <p:spPr>
          <a:xfrm>
            <a:off x="923729" y="1729437"/>
            <a:ext cx="108511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Raleway black"/>
              </a:rPr>
              <a:t>	As a summary for the budget we have: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aleway black"/>
              </a:rPr>
              <a:t>Total material cost – </a:t>
            </a:r>
            <a:r>
              <a:rPr lang="en-US" sz="3200" b="1" dirty="0">
                <a:solidFill>
                  <a:schemeClr val="bg1"/>
                </a:solidFill>
                <a:latin typeface="Raleway black"/>
              </a:rPr>
              <a:t>237.486,44 Lei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aleway black"/>
              </a:rPr>
              <a:t>Work Labor – </a:t>
            </a:r>
            <a:r>
              <a:rPr lang="en-US" sz="3200" b="1" dirty="0">
                <a:solidFill>
                  <a:schemeClr val="bg1"/>
                </a:solidFill>
                <a:latin typeface="Raleway black"/>
              </a:rPr>
              <a:t>15.400 Lei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aleway black"/>
              </a:rPr>
              <a:t>Indirect Expenses – </a:t>
            </a:r>
            <a:r>
              <a:rPr lang="en-US" sz="3200" b="1" dirty="0">
                <a:solidFill>
                  <a:schemeClr val="bg1"/>
                </a:solidFill>
                <a:latin typeface="Raleway black"/>
              </a:rPr>
              <a:t>27.657 Lei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aleway black"/>
              </a:rPr>
              <a:t>Profit 20% - </a:t>
            </a:r>
            <a:r>
              <a:rPr lang="en-US" sz="3200" b="1" dirty="0">
                <a:solidFill>
                  <a:schemeClr val="bg1"/>
                </a:solidFill>
                <a:latin typeface="Raleway black"/>
              </a:rPr>
              <a:t>56.108,74 Lei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aleway black"/>
              </a:rPr>
              <a:t>Profit Tax 16% - </a:t>
            </a:r>
            <a:r>
              <a:rPr lang="en-US" sz="3200" b="1" dirty="0">
                <a:solidFill>
                  <a:schemeClr val="bg1"/>
                </a:solidFill>
                <a:latin typeface="Raleway black"/>
              </a:rPr>
              <a:t>8.977,40 Lei</a:t>
            </a:r>
          </a:p>
          <a:p>
            <a:pPr algn="just"/>
            <a:endParaRPr lang="en-US" sz="3200" b="1" dirty="0">
              <a:solidFill>
                <a:schemeClr val="bg1"/>
              </a:solidFill>
              <a:latin typeface="Raleway black"/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Raleway black"/>
              </a:rPr>
              <a:t>	Meaning the </a:t>
            </a:r>
            <a:r>
              <a:rPr lang="en-US" sz="3200" b="1" i="1" dirty="0">
                <a:solidFill>
                  <a:schemeClr val="bg1"/>
                </a:solidFill>
                <a:latin typeface="Raleway black"/>
              </a:rPr>
              <a:t>Total Project Cost </a:t>
            </a:r>
            <a:r>
              <a:rPr lang="en-US" sz="3200" dirty="0">
                <a:solidFill>
                  <a:schemeClr val="bg1"/>
                </a:solidFill>
                <a:latin typeface="Raleway black"/>
              </a:rPr>
              <a:t>is </a:t>
            </a:r>
            <a:r>
              <a:rPr lang="en-US" sz="3200" b="1" dirty="0">
                <a:solidFill>
                  <a:schemeClr val="bg1"/>
                </a:solidFill>
                <a:latin typeface="Raleway black"/>
              </a:rPr>
              <a:t>345.629,82 Lei</a:t>
            </a:r>
            <a:endParaRPr lang="en-US" sz="3200" dirty="0">
              <a:solidFill>
                <a:schemeClr val="bg1"/>
              </a:solidFill>
              <a:latin typeface="Raleway black"/>
            </a:endParaRPr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7BD9FEEE-3A7C-4B4F-B7F9-333C3F8860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126" y="5977289"/>
            <a:ext cx="626645" cy="7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A7B4CD5-1CC3-41EA-BD49-298E5C141283}"/>
              </a:ext>
            </a:extLst>
          </p:cNvPr>
          <p:cNvSpPr/>
          <p:nvPr/>
        </p:nvSpPr>
        <p:spPr>
          <a:xfrm>
            <a:off x="1044889" y="727787"/>
            <a:ext cx="5505199" cy="5541832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0F851-A8DB-445B-8A14-02E734D34B7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16" y="2243188"/>
            <a:ext cx="4311744" cy="4026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CB40A-601E-48F8-AD6F-83CDA2C306D5}"/>
              </a:ext>
            </a:extLst>
          </p:cNvPr>
          <p:cNvSpPr txBox="1"/>
          <p:nvPr/>
        </p:nvSpPr>
        <p:spPr>
          <a:xfrm>
            <a:off x="1580349" y="1858467"/>
            <a:ext cx="4434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aleway black"/>
              </a:rPr>
              <a:t>WHO ARE THEY?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7A944C-9659-4E66-82B3-6950045049C1}"/>
              </a:ext>
            </a:extLst>
          </p:cNvPr>
          <p:cNvCxnSpPr>
            <a:cxnSpLocks/>
          </p:cNvCxnSpPr>
          <p:nvPr/>
        </p:nvCxnSpPr>
        <p:spPr>
          <a:xfrm flipV="1">
            <a:off x="6412768" y="1934383"/>
            <a:ext cx="734047" cy="704783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9FF409-8AFC-4EAD-94BF-A6620D460C7D}"/>
              </a:ext>
            </a:extLst>
          </p:cNvPr>
          <p:cNvCxnSpPr>
            <a:cxnSpLocks/>
          </p:cNvCxnSpPr>
          <p:nvPr/>
        </p:nvCxnSpPr>
        <p:spPr>
          <a:xfrm>
            <a:off x="6557628" y="3314986"/>
            <a:ext cx="934854" cy="0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7B30E6-3D54-4647-A23B-ADFB5440E000}"/>
              </a:ext>
            </a:extLst>
          </p:cNvPr>
          <p:cNvCxnSpPr>
            <a:cxnSpLocks/>
          </p:cNvCxnSpPr>
          <p:nvPr/>
        </p:nvCxnSpPr>
        <p:spPr>
          <a:xfrm>
            <a:off x="6490935" y="4103553"/>
            <a:ext cx="803359" cy="566892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hlinkClick r:id="rId3" action="ppaction://hlinksldjump"/>
            <a:extLst>
              <a:ext uri="{FF2B5EF4-FFF2-40B4-BE49-F238E27FC236}">
                <a16:creationId xmlns:a16="http://schemas.microsoft.com/office/drawing/2014/main" id="{CC455E69-5698-4153-ADB1-E8A82CC7D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294" y="320295"/>
            <a:ext cx="1816765" cy="1731414"/>
          </a:xfrm>
          <a:prstGeom prst="rect">
            <a:avLst/>
          </a:prstGeom>
        </p:spPr>
      </p:pic>
      <p:pic>
        <p:nvPicPr>
          <p:cNvPr id="23" name="Picture 22">
            <a:hlinkClick r:id="rId5" action="ppaction://hlinksldjump"/>
            <a:extLst>
              <a:ext uri="{FF2B5EF4-FFF2-40B4-BE49-F238E27FC236}">
                <a16:creationId xmlns:a16="http://schemas.microsoft.com/office/drawing/2014/main" id="{53BCA738-58D5-414D-B3E2-443BC7F70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833" y="2374948"/>
            <a:ext cx="2121592" cy="1725318"/>
          </a:xfrm>
          <a:prstGeom prst="rect">
            <a:avLst/>
          </a:prstGeom>
        </p:spPr>
      </p:pic>
      <p:pic>
        <p:nvPicPr>
          <p:cNvPr id="26" name="Picture 25">
            <a:hlinkClick r:id="rId7" action="ppaction://hlinksldjump"/>
            <a:extLst>
              <a:ext uri="{FF2B5EF4-FFF2-40B4-BE49-F238E27FC236}">
                <a16:creationId xmlns:a16="http://schemas.microsoft.com/office/drawing/2014/main" id="{A64C49D0-9D2B-45A5-BBB9-0A88C8CD70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82" y="4436260"/>
            <a:ext cx="1822862" cy="1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D1B26B-127A-4E26-94B2-64DCD9BEF769}"/>
              </a:ext>
            </a:extLst>
          </p:cNvPr>
          <p:cNvSpPr txBox="1"/>
          <p:nvPr/>
        </p:nvSpPr>
        <p:spPr>
          <a:xfrm>
            <a:off x="1334277" y="895739"/>
            <a:ext cx="360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Raleway black"/>
              </a:rPr>
              <a:t>Activity Profile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99435-913B-48D8-BDCB-53A96230BAE0}"/>
              </a:ext>
            </a:extLst>
          </p:cNvPr>
          <p:cNvSpPr txBox="1"/>
          <p:nvPr/>
        </p:nvSpPr>
        <p:spPr>
          <a:xfrm>
            <a:off x="879205" y="1729437"/>
            <a:ext cx="97085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black"/>
              </a:rPr>
              <a:t>	The main activity profile of the </a:t>
            </a:r>
            <a:r>
              <a:rPr lang="en-US" sz="2400" i="1" dirty="0">
                <a:solidFill>
                  <a:schemeClr val="bg1"/>
                </a:solidFill>
                <a:latin typeface="Raleway black"/>
              </a:rPr>
              <a:t>Children’s Palace</a:t>
            </a:r>
            <a:r>
              <a:rPr lang="en-US" sz="2400" dirty="0">
                <a:solidFill>
                  <a:schemeClr val="bg1"/>
                </a:solidFill>
                <a:latin typeface="Raleway black"/>
              </a:rPr>
              <a:t> is </a:t>
            </a:r>
            <a:r>
              <a:rPr lang="en-US" sz="2400" i="1" dirty="0">
                <a:solidFill>
                  <a:schemeClr val="bg1"/>
                </a:solidFill>
                <a:latin typeface="Raleway black"/>
              </a:rPr>
              <a:t>education </a:t>
            </a:r>
            <a:r>
              <a:rPr lang="en-US" sz="2400" dirty="0">
                <a:solidFill>
                  <a:schemeClr val="bg1"/>
                </a:solidFill>
                <a:latin typeface="Raleway black"/>
              </a:rPr>
              <a:t>and also they are holding </a:t>
            </a:r>
            <a:r>
              <a:rPr lang="en-US" sz="2400" i="1" dirty="0">
                <a:solidFill>
                  <a:schemeClr val="bg1"/>
                </a:solidFill>
                <a:latin typeface="Raleway black"/>
              </a:rPr>
              <a:t>theatrical activities </a:t>
            </a:r>
            <a:r>
              <a:rPr lang="en-US" sz="2400" dirty="0">
                <a:solidFill>
                  <a:schemeClr val="bg1"/>
                </a:solidFill>
                <a:latin typeface="Raleway black"/>
              </a:rPr>
              <a:t> such as </a:t>
            </a:r>
            <a:r>
              <a:rPr lang="en-US" sz="2400" i="1" dirty="0">
                <a:solidFill>
                  <a:schemeClr val="bg1"/>
                </a:solidFill>
                <a:latin typeface="Raleway black"/>
              </a:rPr>
              <a:t>creation, artistic interpretation or literature</a:t>
            </a:r>
            <a:r>
              <a:rPr lang="en-US" sz="2400" dirty="0">
                <a:solidFill>
                  <a:schemeClr val="bg1"/>
                </a:solidFill>
                <a:latin typeface="Raleway black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Raleway black"/>
            </a:endParaRPr>
          </a:p>
          <a:p>
            <a:r>
              <a:rPr lang="en-US" sz="2400" dirty="0">
                <a:solidFill>
                  <a:schemeClr val="bg1"/>
                </a:solidFill>
                <a:latin typeface="Raleway black"/>
              </a:rPr>
              <a:t>	The Palace hosts its activity in around </a:t>
            </a:r>
            <a:r>
              <a:rPr lang="en-US" sz="2400" i="1" dirty="0">
                <a:solidFill>
                  <a:schemeClr val="bg1"/>
                </a:solidFill>
                <a:latin typeface="Raleway black"/>
              </a:rPr>
              <a:t>100 clubs</a:t>
            </a:r>
            <a:r>
              <a:rPr lang="en-US" sz="2400" dirty="0">
                <a:solidFill>
                  <a:schemeClr val="bg1"/>
                </a:solidFill>
                <a:latin typeface="Raleway black"/>
              </a:rPr>
              <a:t> divided in </a:t>
            </a:r>
            <a:r>
              <a:rPr lang="en-US" sz="2400" i="1" dirty="0">
                <a:solidFill>
                  <a:schemeClr val="bg1"/>
                </a:solidFill>
                <a:latin typeface="Raleway black"/>
              </a:rPr>
              <a:t>6 domains:</a:t>
            </a:r>
            <a:endParaRPr lang="en-US" sz="2400" dirty="0">
              <a:solidFill>
                <a:schemeClr val="bg1"/>
              </a:solidFill>
              <a:latin typeface="Raleway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black"/>
              </a:rPr>
              <a:t>Visual 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black"/>
              </a:rPr>
              <a:t>Civic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black"/>
              </a:rPr>
              <a:t>Technical and scientific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black"/>
              </a:rPr>
              <a:t>Technical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black"/>
              </a:rPr>
              <a:t>Sports and tourism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black"/>
              </a:rPr>
              <a:t>Art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46F51-BFB2-4BEC-8195-B6A960454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68" y="3713584"/>
            <a:ext cx="5237121" cy="2727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45F4059C-3B7B-42C7-8B87-CAB09611DC6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3376" y="5920816"/>
            <a:ext cx="809818" cy="85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1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0B9404-0BD4-4CD0-9585-1E15C15FBD45}"/>
              </a:ext>
            </a:extLst>
          </p:cNvPr>
          <p:cNvSpPr txBox="1"/>
          <p:nvPr/>
        </p:nvSpPr>
        <p:spPr>
          <a:xfrm>
            <a:off x="8899849" y="905070"/>
            <a:ext cx="269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Raleway black"/>
              </a:rPr>
              <a:t>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3141B-F575-47D6-A092-37C6264DB716}"/>
              </a:ext>
            </a:extLst>
          </p:cNvPr>
          <p:cNvSpPr txBox="1"/>
          <p:nvPr/>
        </p:nvSpPr>
        <p:spPr>
          <a:xfrm>
            <a:off x="5645593" y="1729436"/>
            <a:ext cx="6025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Raleway black"/>
              </a:rPr>
              <a:t>	Children's Palace activity implies a specific </a:t>
            </a:r>
            <a:r>
              <a:rPr lang="en-US" sz="2400" i="1" dirty="0">
                <a:solidFill>
                  <a:schemeClr val="bg1"/>
                </a:solidFill>
                <a:latin typeface="Raleway black"/>
              </a:rPr>
              <a:t>instructive-educational approach</a:t>
            </a:r>
            <a:r>
              <a:rPr lang="en-US" sz="2400" dirty="0">
                <a:solidFill>
                  <a:schemeClr val="bg1"/>
                </a:solidFill>
                <a:latin typeface="Raleway black"/>
              </a:rPr>
              <a:t>, through which the children increases their knowledge from different domains, </a:t>
            </a:r>
            <a:r>
              <a:rPr lang="en-US" sz="2400" i="1" dirty="0">
                <a:solidFill>
                  <a:schemeClr val="bg1"/>
                </a:solidFill>
                <a:latin typeface="Raleway black"/>
              </a:rPr>
              <a:t>facilitating the development and exercise of skills</a:t>
            </a:r>
            <a:r>
              <a:rPr lang="en-US" sz="2400" dirty="0">
                <a:solidFill>
                  <a:schemeClr val="bg1"/>
                </a:solidFill>
                <a:latin typeface="Raleway black"/>
              </a:rPr>
              <a:t> according to the vocation and option of the children.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Raleway black"/>
              </a:rPr>
              <a:t>	The activities can be organized together with educational institutions, ONGs and other profile institutions.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BD2CE-C7F3-4D7F-963A-C54DADF6E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59" y="1869395"/>
            <a:ext cx="4927608" cy="3785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1B8DD535-CD71-4921-B6EE-83B69813621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6" y="5920816"/>
            <a:ext cx="809818" cy="85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7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5FDA8A-C928-4A1D-BAB7-E2BF56A03E69}"/>
              </a:ext>
            </a:extLst>
          </p:cNvPr>
          <p:cNvSpPr txBox="1"/>
          <p:nvPr/>
        </p:nvSpPr>
        <p:spPr>
          <a:xfrm>
            <a:off x="1334277" y="895739"/>
            <a:ext cx="360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Raleway black"/>
              </a:rPr>
              <a:t>Future Plans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BA504-B935-4079-84A2-C0D899527EC3}"/>
              </a:ext>
            </a:extLst>
          </p:cNvPr>
          <p:cNvSpPr txBox="1"/>
          <p:nvPr/>
        </p:nvSpPr>
        <p:spPr>
          <a:xfrm>
            <a:off x="879205" y="1729437"/>
            <a:ext cx="9708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Raleway black"/>
              </a:rPr>
              <a:t>	For the future the Children’s Palace plan is Increasing their staff number by 50 more people, having in total 157 staff members, and extending their activities in a new building as big as the actual one, or bigger, in the city of Iasi.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AD1E43E0-0AB0-4FFF-AC64-0B14A2B207E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6" y="5920816"/>
            <a:ext cx="809818" cy="853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90071-6AF9-4F45-8461-C7A1B72C4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55" y="2889984"/>
            <a:ext cx="5761872" cy="3638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436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A7559E8-D0D0-44B7-8ECA-6AC36ED7EAEE}"/>
              </a:ext>
            </a:extLst>
          </p:cNvPr>
          <p:cNvSpPr/>
          <p:nvPr/>
        </p:nvSpPr>
        <p:spPr>
          <a:xfrm>
            <a:off x="961052" y="867747"/>
            <a:ext cx="4898571" cy="5032995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2DF82-3411-466C-AFC1-7F680B6CE37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13" y="1905650"/>
            <a:ext cx="4026847" cy="4326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3C30B-3EFB-4E92-98E5-B5FE130DB1E5}"/>
              </a:ext>
            </a:extLst>
          </p:cNvPr>
          <p:cNvSpPr txBox="1"/>
          <p:nvPr/>
        </p:nvSpPr>
        <p:spPr>
          <a:xfrm>
            <a:off x="1885802" y="1657793"/>
            <a:ext cx="3049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aleway black"/>
              </a:rPr>
              <a:t>BLUEPRINT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B1F46D-634B-4005-AFA9-4243D9858686}"/>
              </a:ext>
            </a:extLst>
          </p:cNvPr>
          <p:cNvCxnSpPr>
            <a:cxnSpLocks/>
          </p:cNvCxnSpPr>
          <p:nvPr/>
        </p:nvCxnSpPr>
        <p:spPr>
          <a:xfrm flipV="1">
            <a:off x="5843013" y="2365679"/>
            <a:ext cx="904942" cy="526810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891F5A-17F6-4C65-9B48-15D8A79D6E29}"/>
              </a:ext>
            </a:extLst>
          </p:cNvPr>
          <p:cNvCxnSpPr>
            <a:cxnSpLocks/>
          </p:cNvCxnSpPr>
          <p:nvPr/>
        </p:nvCxnSpPr>
        <p:spPr>
          <a:xfrm>
            <a:off x="5843013" y="3589180"/>
            <a:ext cx="2656919" cy="898844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hlinkClick r:id="rId3" action="ppaction://hlinksldjump"/>
            <a:extLst>
              <a:ext uri="{FF2B5EF4-FFF2-40B4-BE49-F238E27FC236}">
                <a16:creationId xmlns:a16="http://schemas.microsoft.com/office/drawing/2014/main" id="{09F47EC9-663C-4B48-A142-5051BA646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61" y="867747"/>
            <a:ext cx="2030144" cy="1902117"/>
          </a:xfrm>
          <a:prstGeom prst="rect">
            <a:avLst/>
          </a:prstGeom>
        </p:spPr>
      </p:pic>
      <p:pic>
        <p:nvPicPr>
          <p:cNvPr id="30" name="Picture 29">
            <a:hlinkClick r:id="rId5" action="ppaction://hlinksldjump"/>
            <a:extLst>
              <a:ext uri="{FF2B5EF4-FFF2-40B4-BE49-F238E27FC236}">
                <a16:creationId xmlns:a16="http://schemas.microsoft.com/office/drawing/2014/main" id="{5D359E66-9976-40B2-B298-F952943BC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90" y="4363618"/>
            <a:ext cx="1450974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9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3B295A-BDA4-45CC-B668-06FC353222CC}"/>
              </a:ext>
            </a:extLst>
          </p:cNvPr>
          <p:cNvSpPr txBox="1"/>
          <p:nvPr/>
        </p:nvSpPr>
        <p:spPr>
          <a:xfrm>
            <a:off x="569167" y="205273"/>
            <a:ext cx="360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Raleway black"/>
              </a:rPr>
              <a:t>Main Building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BA36C-4816-4163-808D-3C0E5C4F9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42" y="851604"/>
            <a:ext cx="9735715" cy="5913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27CD9996-EA71-4CDF-880D-39E9A34EBC7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6" y="5893608"/>
            <a:ext cx="914902" cy="8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9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52615-7ACB-4458-A7CC-D441ABDB80D7}"/>
              </a:ext>
            </a:extLst>
          </p:cNvPr>
          <p:cNvSpPr txBox="1"/>
          <p:nvPr/>
        </p:nvSpPr>
        <p:spPr>
          <a:xfrm>
            <a:off x="485780" y="2767280"/>
            <a:ext cx="2313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latin typeface="Raleway black"/>
              </a:rPr>
              <a:t>Lot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43563-45A1-4F51-B9B6-6FAB5B46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79" y="528438"/>
            <a:ext cx="7901387" cy="5523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BE3CF60B-D215-41BC-9818-E817906A6F3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6" y="5893608"/>
            <a:ext cx="914902" cy="8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4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66B1A7-6152-4DA5-A265-ACD91565E75D}"/>
              </a:ext>
            </a:extLst>
          </p:cNvPr>
          <p:cNvGrpSpPr/>
          <p:nvPr/>
        </p:nvGrpSpPr>
        <p:grpSpPr>
          <a:xfrm>
            <a:off x="3832410" y="2043404"/>
            <a:ext cx="4574472" cy="4569520"/>
            <a:chOff x="4924731" y="3866845"/>
            <a:chExt cx="2286935" cy="218376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5111575-0A00-466A-99A1-672F1AD77B4D}"/>
                </a:ext>
              </a:extLst>
            </p:cNvPr>
            <p:cNvSpPr/>
            <p:nvPr/>
          </p:nvSpPr>
          <p:spPr>
            <a:xfrm>
              <a:off x="4924731" y="3866845"/>
              <a:ext cx="2286935" cy="2183761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74BCB2-64CE-4FC2-B1C2-E8A3003091C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5525" y="3866845"/>
              <a:ext cx="2115803" cy="2183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BC8C9B-4878-40F8-98CC-E08A52DF3314}"/>
              </a:ext>
            </a:extLst>
          </p:cNvPr>
          <p:cNvSpPr txBox="1"/>
          <p:nvPr/>
        </p:nvSpPr>
        <p:spPr>
          <a:xfrm>
            <a:off x="4704886" y="2327693"/>
            <a:ext cx="2829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aleway black"/>
              </a:rPr>
              <a:t>NETWORKING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59D96C-E77F-44BB-917B-255F616BC03B}"/>
              </a:ext>
            </a:extLst>
          </p:cNvPr>
          <p:cNvCxnSpPr>
            <a:cxnSpLocks/>
          </p:cNvCxnSpPr>
          <p:nvPr/>
        </p:nvCxnSpPr>
        <p:spPr>
          <a:xfrm flipH="1" flipV="1">
            <a:off x="3967951" y="2043405"/>
            <a:ext cx="613380" cy="615819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3CDCB6-6088-468A-8AA5-767A1B7C7A7A}"/>
              </a:ext>
            </a:extLst>
          </p:cNvPr>
          <p:cNvCxnSpPr>
            <a:cxnSpLocks/>
          </p:cNvCxnSpPr>
          <p:nvPr/>
        </p:nvCxnSpPr>
        <p:spPr>
          <a:xfrm flipV="1">
            <a:off x="7716416" y="2127380"/>
            <a:ext cx="489764" cy="531845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hlinkClick r:id="rId3" action="ppaction://hlinksldjump"/>
            <a:extLst>
              <a:ext uri="{FF2B5EF4-FFF2-40B4-BE49-F238E27FC236}">
                <a16:creationId xmlns:a16="http://schemas.microsoft.com/office/drawing/2014/main" id="{8076DD3A-750B-4A3B-941C-4A49E962A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02" y="444738"/>
            <a:ext cx="1670449" cy="1682642"/>
          </a:xfrm>
          <a:prstGeom prst="rect">
            <a:avLst/>
          </a:prstGeom>
        </p:spPr>
      </p:pic>
      <p:pic>
        <p:nvPicPr>
          <p:cNvPr id="30" name="Picture 29">
            <a:hlinkClick r:id="rId5" action="ppaction://hlinksldjump"/>
            <a:extLst>
              <a:ext uri="{FF2B5EF4-FFF2-40B4-BE49-F238E27FC236}">
                <a16:creationId xmlns:a16="http://schemas.microsoft.com/office/drawing/2014/main" id="{9B20A7A4-A38F-45CF-9DED-7DF0193F1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526" y="645051"/>
            <a:ext cx="1670449" cy="1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1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15A4E-E237-4A09-A354-7BE5836684BC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377</Words>
  <Application>Microsoft Office PowerPoint</Application>
  <PresentationFormat>Widescreen</PresentationFormat>
  <Paragraphs>54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Raleway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Beatrice</dc:creator>
  <cp:lastModifiedBy>Beatrice</cp:lastModifiedBy>
  <cp:revision>38</cp:revision>
  <dcterms:created xsi:type="dcterms:W3CDTF">2020-05-11T12:01:34Z</dcterms:created>
  <dcterms:modified xsi:type="dcterms:W3CDTF">2020-05-11T16:21:58Z</dcterms:modified>
</cp:coreProperties>
</file>